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73" r:id="rId5"/>
    <p:sldId id="267" r:id="rId6"/>
    <p:sldId id="282" r:id="rId7"/>
    <p:sldId id="283" r:id="rId8"/>
    <p:sldId id="274" r:id="rId9"/>
    <p:sldId id="284" r:id="rId10"/>
    <p:sldId id="275" r:id="rId11"/>
    <p:sldId id="276" r:id="rId12"/>
    <p:sldId id="285" r:id="rId13"/>
    <p:sldId id="287" r:id="rId14"/>
    <p:sldId id="260" r:id="rId15"/>
    <p:sldId id="278" r:id="rId16"/>
    <p:sldId id="280" r:id="rId17"/>
    <p:sldId id="288" r:id="rId18"/>
    <p:sldId id="289" r:id="rId19"/>
    <p:sldId id="277" r:id="rId20"/>
    <p:sldId id="279" r:id="rId21"/>
    <p:sldId id="269" r:id="rId22"/>
    <p:sldId id="292" r:id="rId23"/>
    <p:sldId id="290" r:id="rId24"/>
    <p:sldId id="263" r:id="rId25"/>
    <p:sldId id="293" r:id="rId26"/>
    <p:sldId id="301" r:id="rId27"/>
    <p:sldId id="270" r:id="rId28"/>
    <p:sldId id="294" r:id="rId29"/>
    <p:sldId id="295" r:id="rId30"/>
    <p:sldId id="264" r:id="rId31"/>
    <p:sldId id="296" r:id="rId32"/>
    <p:sldId id="300" r:id="rId33"/>
    <p:sldId id="271" r:id="rId34"/>
    <p:sldId id="302" r:id="rId35"/>
    <p:sldId id="304" r:id="rId36"/>
    <p:sldId id="305" r:id="rId37"/>
    <p:sldId id="306" r:id="rId38"/>
    <p:sldId id="307" r:id="rId39"/>
    <p:sldId id="308" r:id="rId40"/>
    <p:sldId id="309" r:id="rId41"/>
    <p:sldId id="310" r:id="rId42"/>
    <p:sldId id="303" r:id="rId43"/>
    <p:sldId id="311" r:id="rId44"/>
    <p:sldId id="312" r:id="rId45"/>
    <p:sldId id="265" r:id="rId46"/>
    <p:sldId id="313" r:id="rId47"/>
    <p:sldId id="314" r:id="rId48"/>
    <p:sldId id="272" r:id="rId49"/>
    <p:sldId id="316" r:id="rId50"/>
    <p:sldId id="317" r:id="rId51"/>
    <p:sldId id="318" r:id="rId52"/>
    <p:sldId id="321" r:id="rId53"/>
    <p:sldId id="320" r:id="rId54"/>
    <p:sldId id="322" r:id="rId55"/>
    <p:sldId id="266" r:id="rId56"/>
    <p:sldId id="31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8/9/2017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8/9/2017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Netflix/Turbin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Spring Cloud </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val="3170985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all services</a:t>
            </a:r>
            <a:endParaRPr lang="en-US" dirty="0"/>
          </a:p>
          <a:p>
            <a:endParaRPr lang="en-US" dirty="0"/>
          </a:p>
        </p:txBody>
      </p:sp>
      <p:grpSp>
        <p:nvGrpSpPr>
          <p:cNvPr id="8" name="Группа 7"/>
          <p:cNvGrpSpPr/>
          <p:nvPr/>
        </p:nvGrpSpPr>
        <p:grpSpPr>
          <a:xfrm>
            <a:off x="1913380" y="3133898"/>
            <a:ext cx="6124575" cy="3042458"/>
            <a:chOff x="1913380" y="3133898"/>
            <a:chExt cx="6124575" cy="3042458"/>
          </a:xfrm>
        </p:grpSpPr>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cxnSp>
          <p:nvCxnSpPr>
            <p:cNvPr id="7" name="Прямая соединительная линия 6"/>
            <p:cNvCxnSpPr/>
            <p:nvPr/>
          </p:nvCxnSpPr>
          <p:spPr>
            <a:xfrm>
              <a:off x="2562225" y="5429249"/>
              <a:ext cx="904875"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678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a:t>
            </a:r>
            <a:r>
              <a:rPr lang="en-US" dirty="0" err="1" smtClean="0"/>
              <a:t>Config</a:t>
            </a:r>
            <a:r>
              <a:rPr lang="en-US" dirty="0" smtClean="0"/>
              <a:t> server client</a:t>
            </a:r>
          </a:p>
          <a:p>
            <a:r>
              <a:rPr lang="en-US" dirty="0" smtClean="0"/>
              <a:t>2. Refresh configuration</a:t>
            </a:r>
          </a:p>
          <a:p>
            <a:pPr lvl="1"/>
            <a:r>
              <a:rPr lang="en-US" dirty="0" smtClean="0"/>
              <a:t>POST: /refresh</a:t>
            </a:r>
          </a:p>
          <a:p>
            <a:r>
              <a:rPr lang="en-US" dirty="0" smtClean="0"/>
              <a:t>3. </a:t>
            </a:r>
            <a:r>
              <a:rPr lang="en-US" dirty="0" err="1" smtClean="0"/>
              <a:t>Git</a:t>
            </a:r>
            <a:r>
              <a:rPr lang="en-US" dirty="0" smtClean="0"/>
              <a:t> versioning</a:t>
            </a:r>
            <a:endParaRPr lang="en-US" dirty="0"/>
          </a:p>
          <a:p>
            <a:endParaRPr lang="en-US" dirty="0"/>
          </a:p>
        </p:txBody>
      </p:sp>
    </p:spTree>
    <p:extLst>
      <p:ext uri="{BB962C8B-B14F-4D97-AF65-F5344CB8AC3E}">
        <p14:creationId xmlns:p14="http://schemas.microsoft.com/office/powerpoint/2010/main" val="4262707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endParaRPr lang="en-US" sz="2800" dirty="0" smtClean="0"/>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r>
              <a:rPr lang="en-US" sz="2800" dirty="0" smtClean="0"/>
              <a:t>100 million hours</a:t>
            </a:r>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a:t>
            </a:r>
            <a:endParaRPr lang="en-US" dirty="0"/>
          </a:p>
        </p:txBody>
      </p:sp>
      <p:pic>
        <p:nvPicPr>
          <p:cNvPr id="4" name="Picture 3"/>
          <p:cNvPicPr>
            <a:picLocks noChangeAspect="1"/>
          </p:cNvPicPr>
          <p:nvPr/>
        </p:nvPicPr>
        <p:blipFill rotWithShape="1">
          <a:blip r:embed="rId2"/>
          <a:srcRect b="2933"/>
          <a:stretch/>
        </p:blipFill>
        <p:spPr>
          <a:xfrm>
            <a:off x="1084705" y="4120097"/>
            <a:ext cx="7781925" cy="2117234"/>
          </a:xfrm>
          <a:prstGeom prst="rect">
            <a:avLst/>
          </a:prstGeom>
        </p:spPr>
      </p:pic>
      <p:pic>
        <p:nvPicPr>
          <p:cNvPr id="5" name="Picture 4"/>
          <p:cNvPicPr>
            <a:picLocks noChangeAspect="1"/>
          </p:cNvPicPr>
          <p:nvPr/>
        </p:nvPicPr>
        <p:blipFill rotWithShape="1">
          <a:blip r:embed="rId3"/>
          <a:srcRect t="3551" b="50115"/>
          <a:stretch/>
        </p:blipFill>
        <p:spPr>
          <a:xfrm>
            <a:off x="1138549" y="2612485"/>
            <a:ext cx="7674238" cy="1055716"/>
          </a:xfrm>
          <a:prstGeom prst="rect">
            <a:avLst/>
          </a:prstGeom>
        </p:spPr>
      </p:pic>
    </p:spTree>
    <p:extLst>
      <p:ext uri="{BB962C8B-B14F-4D97-AF65-F5344CB8AC3E}">
        <p14:creationId xmlns:p14="http://schemas.microsoft.com/office/powerpoint/2010/main" val="251431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 Dashboard</a:t>
            </a:r>
            <a:endParaRPr lang="en-US" dirty="0"/>
          </a:p>
        </p:txBody>
      </p:sp>
      <p:pic>
        <p:nvPicPr>
          <p:cNvPr id="6" name="Picture 5"/>
          <p:cNvPicPr>
            <a:picLocks noChangeAspect="1"/>
          </p:cNvPicPr>
          <p:nvPr/>
        </p:nvPicPr>
        <p:blipFill>
          <a:blip r:embed="rId2"/>
          <a:stretch>
            <a:fillRect/>
          </a:stretch>
        </p:blipFill>
        <p:spPr>
          <a:xfrm>
            <a:off x="852924" y="2595360"/>
            <a:ext cx="8245487" cy="3996631"/>
          </a:xfrm>
          <a:prstGeom prst="rect">
            <a:avLst/>
          </a:prstGeom>
        </p:spPr>
      </p:pic>
    </p:spTree>
    <p:extLst>
      <p:ext uri="{BB962C8B-B14F-4D97-AF65-F5344CB8AC3E}">
        <p14:creationId xmlns:p14="http://schemas.microsoft.com/office/powerpoint/2010/main" val="708278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a:t>Sample </a:t>
            </a:r>
            <a:r>
              <a:rPr lang="en-US" dirty="0" smtClean="0"/>
              <a:t>code</a:t>
            </a:r>
          </a:p>
          <a:p>
            <a:pPr marL="0" indent="0">
              <a:buNone/>
            </a:pPr>
            <a:endParaRPr lang="en-US" dirty="0" smtClean="0"/>
          </a:p>
          <a:p>
            <a:pPr>
              <a:buAutoNum type="arabicPeriod"/>
            </a:pPr>
            <a:r>
              <a:rPr lang="en-US" dirty="0" smtClean="0"/>
              <a:t>Dashboard</a:t>
            </a:r>
          </a:p>
          <a:p>
            <a:pPr marL="0" indent="0">
              <a:buNone/>
            </a:pPr>
            <a:endParaRPr lang="en-US" dirty="0"/>
          </a:p>
        </p:txBody>
      </p:sp>
    </p:spTree>
    <p:extLst>
      <p:ext uri="{BB962C8B-B14F-4D97-AF65-F5344CB8AC3E}">
        <p14:creationId xmlns:p14="http://schemas.microsoft.com/office/powerpoint/2010/main" val="2842936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database servers Netflix lost when AWS rebooted (and it still stayed online): </a:t>
            </a:r>
          </a:p>
          <a:p>
            <a:pPr algn="ctr">
              <a:buNone/>
            </a:pPr>
            <a:r>
              <a:rPr lang="en-US" sz="2800" dirty="0" smtClean="0"/>
              <a:t>  </a:t>
            </a:r>
          </a:p>
          <a:p>
            <a:pPr algn="ctr">
              <a:buNone/>
            </a:pPr>
            <a:endParaRPr lang="en-US" sz="2800" dirty="0" smtClean="0"/>
          </a:p>
        </p:txBody>
      </p:sp>
    </p:spTree>
    <p:extLst>
      <p:ext uri="{BB962C8B-B14F-4D97-AF65-F5344CB8AC3E}">
        <p14:creationId xmlns:p14="http://schemas.microsoft.com/office/powerpoint/2010/main" val="262730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218 were rebooted. 22 Cassandra nodes were on hardware that did not reboot successfully. This led to those Cassandra nodes not coming back online. Our automation detected the failed nodes and replaced them all, with minimal human intervention. </a:t>
            </a:r>
            <a:endParaRPr lang="en-US" sz="2800" dirty="0"/>
          </a:p>
        </p:txBody>
      </p:sp>
    </p:spTree>
    <p:extLst>
      <p:ext uri="{BB962C8B-B14F-4D97-AF65-F5344CB8AC3E}">
        <p14:creationId xmlns:p14="http://schemas.microsoft.com/office/powerpoint/2010/main" val="26273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6" name="Picture 5"/>
          <p:cNvPicPr>
            <a:picLocks noChangeAspect="1"/>
          </p:cNvPicPr>
          <p:nvPr/>
        </p:nvPicPr>
        <p:blipFill>
          <a:blip r:embed="rId2"/>
          <a:stretch>
            <a:fillRect/>
          </a:stretch>
        </p:blipFill>
        <p:spPr>
          <a:xfrm>
            <a:off x="1261697" y="2686496"/>
            <a:ext cx="7394689" cy="907695"/>
          </a:xfrm>
          <a:prstGeom prst="rect">
            <a:avLst/>
          </a:prstGeom>
        </p:spPr>
      </p:pic>
      <p:pic>
        <p:nvPicPr>
          <p:cNvPr id="7" name="Picture 6"/>
          <p:cNvPicPr>
            <a:picLocks noChangeAspect="1"/>
          </p:cNvPicPr>
          <p:nvPr/>
        </p:nvPicPr>
        <p:blipFill rotWithShape="1">
          <a:blip r:embed="rId3"/>
          <a:srcRect l="402"/>
          <a:stretch/>
        </p:blipFill>
        <p:spPr>
          <a:xfrm>
            <a:off x="964275" y="3824380"/>
            <a:ext cx="8055291" cy="1442673"/>
          </a:xfrm>
          <a:prstGeom prst="rect">
            <a:avLst/>
          </a:prstGeom>
        </p:spPr>
      </p:pic>
    </p:spTree>
    <p:extLst>
      <p:ext uri="{BB962C8B-B14F-4D97-AF65-F5344CB8AC3E}">
        <p14:creationId xmlns:p14="http://schemas.microsoft.com/office/powerpoint/2010/main" val="384914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FF0000"/>
                </a:solidFill>
              </a:rPr>
              <a:t>Distributed/versioned configuration</a:t>
            </a:r>
          </a:p>
          <a:p>
            <a:r>
              <a:rPr lang="en-US" dirty="0">
                <a:solidFill>
                  <a:srgbClr val="FF0000"/>
                </a:solidFill>
              </a:rPr>
              <a:t>Service registration and discovery</a:t>
            </a:r>
          </a:p>
          <a:p>
            <a:r>
              <a:rPr lang="en-US" dirty="0" smtClean="0">
                <a:solidFill>
                  <a:srgbClr val="FF0000"/>
                </a:solidFill>
              </a:rPr>
              <a:t>Service-to-service </a:t>
            </a:r>
            <a:r>
              <a:rPr lang="en-US" dirty="0">
                <a:solidFill>
                  <a:srgbClr val="FF0000"/>
                </a:solidFill>
              </a:rPr>
              <a:t>calls</a:t>
            </a:r>
          </a:p>
          <a:p>
            <a:r>
              <a:rPr lang="en-US" dirty="0">
                <a:solidFill>
                  <a:srgbClr val="FF0000"/>
                </a:solidFill>
              </a:rPr>
              <a:t>Load </a:t>
            </a:r>
            <a:r>
              <a:rPr lang="en-US" dirty="0" smtClean="0">
                <a:solidFill>
                  <a:srgbClr val="FF0000"/>
                </a:solidFill>
              </a:rPr>
              <a:t>balancing</a:t>
            </a:r>
          </a:p>
          <a:p>
            <a:r>
              <a:rPr lang="en-US" dirty="0" smtClean="0">
                <a:solidFill>
                  <a:srgbClr val="FF0000"/>
                </a:solidFill>
              </a:rPr>
              <a:t>Routing</a:t>
            </a:r>
            <a:endParaRPr lang="en-US" dirty="0">
              <a:solidFill>
                <a:srgbClr val="FF0000"/>
              </a:solidFill>
            </a:endParaRPr>
          </a:p>
          <a:p>
            <a:r>
              <a:rPr lang="en-US" dirty="0">
                <a:solidFill>
                  <a:srgbClr val="FF0000"/>
                </a:solidFill>
              </a:rPr>
              <a:t>Circuit </a:t>
            </a:r>
            <a:r>
              <a:rPr lang="en-US" dirty="0" smtClean="0">
                <a:solidFill>
                  <a:srgbClr val="FF0000"/>
                </a:solidFill>
              </a:rPr>
              <a:t>Breakers</a:t>
            </a:r>
          </a:p>
          <a:p>
            <a:endParaRPr lang="en-US" dirty="0"/>
          </a:p>
          <a:p>
            <a:r>
              <a:rPr lang="en-US" dirty="0"/>
              <a:t>Global locks</a:t>
            </a:r>
          </a:p>
          <a:p>
            <a:r>
              <a:rPr lang="en-US" dirty="0"/>
              <a:t>Leadership election and cluster state</a:t>
            </a:r>
          </a:p>
          <a:p>
            <a:r>
              <a:rPr lang="en-US" dirty="0"/>
              <a:t>Distributed messaging</a:t>
            </a:r>
          </a:p>
          <a:p>
            <a:pPr marL="0" indent="0">
              <a:buNone/>
            </a:pPr>
            <a:endParaRPr lang="en-US" dirty="0"/>
          </a:p>
        </p:txBody>
      </p:sp>
    </p:spTree>
    <p:extLst>
      <p:ext uri="{BB962C8B-B14F-4D97-AF65-F5344CB8AC3E}">
        <p14:creationId xmlns:p14="http://schemas.microsoft.com/office/powerpoint/2010/main" val="4156409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r>
              <a:rPr lang="en-US" dirty="0" err="1" smtClean="0"/>
              <a:t>Config</a:t>
            </a:r>
            <a:r>
              <a:rPr lang="en-US" dirty="0" smtClean="0"/>
              <a:t> properties</a:t>
            </a:r>
            <a:endParaRPr lang="en-US" dirty="0"/>
          </a:p>
        </p:txBody>
      </p:sp>
      <p:pic>
        <p:nvPicPr>
          <p:cNvPr id="4" name="Picture 3"/>
          <p:cNvPicPr>
            <a:picLocks noChangeAspect="1"/>
          </p:cNvPicPr>
          <p:nvPr/>
        </p:nvPicPr>
        <p:blipFill>
          <a:blip r:embed="rId2"/>
          <a:stretch>
            <a:fillRect/>
          </a:stretch>
        </p:blipFill>
        <p:spPr>
          <a:xfrm>
            <a:off x="1437203" y="2722850"/>
            <a:ext cx="7076929" cy="3071120"/>
          </a:xfrm>
          <a:prstGeom prst="rect">
            <a:avLst/>
          </a:prstGeom>
        </p:spPr>
      </p:pic>
    </p:spTree>
    <p:extLst>
      <p:ext uri="{BB962C8B-B14F-4D97-AF65-F5344CB8AC3E}">
        <p14:creationId xmlns:p14="http://schemas.microsoft.com/office/powerpoint/2010/main" val="301723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Register on dashboard</a:t>
            </a:r>
          </a:p>
        </p:txBody>
      </p:sp>
    </p:spTree>
    <p:extLst>
      <p:ext uri="{BB962C8B-B14F-4D97-AF65-F5344CB8AC3E}">
        <p14:creationId xmlns:p14="http://schemas.microsoft.com/office/powerpoint/2010/main" val="1205686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r>
              <a:rPr lang="en-US" sz="3600" dirty="0" smtClean="0"/>
              <a:t>How to find the  URL address.</a:t>
            </a:r>
          </a:p>
        </p:txBody>
      </p:sp>
    </p:spTree>
    <p:extLst>
      <p:ext uri="{BB962C8B-B14F-4D97-AF65-F5344CB8AC3E}">
        <p14:creationId xmlns:p14="http://schemas.microsoft.com/office/powerpoint/2010/main" val="120568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2050" name="Picture 2"/>
          <p:cNvPicPr>
            <a:picLocks noChangeAspect="1" noChangeArrowheads="1"/>
          </p:cNvPicPr>
          <p:nvPr/>
        </p:nvPicPr>
        <p:blipFill>
          <a:blip r:embed="rId2"/>
          <a:srcRect/>
          <a:stretch>
            <a:fillRect/>
          </a:stretch>
        </p:blipFill>
        <p:spPr bwMode="auto">
          <a:xfrm>
            <a:off x="1813560" y="2691765"/>
            <a:ext cx="7315200" cy="2343150"/>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6" name="Picture 2"/>
          <p:cNvPicPr>
            <a:picLocks noChangeAspect="1" noChangeArrowheads="1"/>
          </p:cNvPicPr>
          <p:nvPr/>
        </p:nvPicPr>
        <p:blipFill>
          <a:blip r:embed="rId2"/>
          <a:srcRect/>
          <a:stretch>
            <a:fillRect/>
          </a:stretch>
        </p:blipFill>
        <p:spPr bwMode="auto">
          <a:xfrm>
            <a:off x="1424146" y="2862104"/>
            <a:ext cx="7757954" cy="2321372"/>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client implementation</a:t>
            </a:r>
          </a:p>
          <a:p>
            <a:endParaRPr lang="en-US" dirty="0" smtClean="0"/>
          </a:p>
          <a:p>
            <a:endParaRPr lang="ru-RU" dirty="0"/>
          </a:p>
        </p:txBody>
      </p:sp>
      <p:pic>
        <p:nvPicPr>
          <p:cNvPr id="3074" name="Picture 2"/>
          <p:cNvPicPr>
            <a:picLocks noChangeAspect="1" noChangeArrowheads="1"/>
          </p:cNvPicPr>
          <p:nvPr/>
        </p:nvPicPr>
        <p:blipFill>
          <a:blip r:embed="rId2"/>
          <a:srcRect/>
          <a:stretch>
            <a:fillRect/>
          </a:stretch>
        </p:blipFill>
        <p:spPr bwMode="auto">
          <a:xfrm>
            <a:off x="1721168" y="2738438"/>
            <a:ext cx="8294006" cy="1776412"/>
          </a:xfrm>
          <a:prstGeom prst="rect">
            <a:avLst/>
          </a:prstGeom>
          <a:noFill/>
          <a:ln w="9525">
            <a:noFill/>
            <a:miter lim="800000"/>
            <a:headEnd/>
            <a:tailEnd/>
          </a:ln>
        </p:spPr>
      </p:pic>
      <p:pic>
        <p:nvPicPr>
          <p:cNvPr id="7170" name="Picture 2"/>
          <p:cNvPicPr>
            <a:picLocks noChangeAspect="1" noChangeArrowheads="1"/>
          </p:cNvPicPr>
          <p:nvPr/>
        </p:nvPicPr>
        <p:blipFill>
          <a:blip r:embed="rId3"/>
          <a:srcRect/>
          <a:stretch>
            <a:fillRect/>
          </a:stretch>
        </p:blipFill>
        <p:spPr bwMode="auto">
          <a:xfrm>
            <a:off x="1566863" y="4657725"/>
            <a:ext cx="5741405" cy="1885950"/>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client usage</a:t>
            </a:r>
          </a:p>
          <a:p>
            <a:endParaRPr lang="en-US" dirty="0" smtClean="0"/>
          </a:p>
          <a:p>
            <a:endParaRPr lang="ru-RU" dirty="0"/>
          </a:p>
        </p:txBody>
      </p:sp>
      <p:pic>
        <p:nvPicPr>
          <p:cNvPr id="8194" name="Picture 2"/>
          <p:cNvPicPr>
            <a:picLocks noChangeAspect="1" noChangeArrowheads="1"/>
          </p:cNvPicPr>
          <p:nvPr/>
        </p:nvPicPr>
        <p:blipFill>
          <a:blip r:embed="rId2"/>
          <a:srcRect/>
          <a:stretch>
            <a:fillRect/>
          </a:stretch>
        </p:blipFill>
        <p:spPr bwMode="auto">
          <a:xfrm>
            <a:off x="2033588" y="2652713"/>
            <a:ext cx="6433851" cy="2747962"/>
          </a:xfrm>
          <a:prstGeom prst="rect">
            <a:avLst/>
          </a:prstGeom>
          <a:noFill/>
          <a:ln w="9525">
            <a:noFill/>
            <a:miter lim="800000"/>
            <a:headEnd/>
            <a:tailEnd/>
          </a:ln>
        </p:spPr>
      </p:pic>
    </p:spTree>
    <p:extLst>
      <p:ext uri="{BB962C8B-B14F-4D97-AF65-F5344CB8AC3E}">
        <p14:creationId xmlns:p14="http://schemas.microsoft.com/office/powerpoint/2010/main" val="44238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Feign client </a:t>
            </a:r>
            <a:r>
              <a:rPr lang="en-US" dirty="0" err="1" smtClean="0"/>
              <a:t>impl</a:t>
            </a:r>
            <a:r>
              <a:rPr lang="en-US" dirty="0" smtClean="0"/>
              <a:t>.</a:t>
            </a:r>
          </a:p>
          <a:p>
            <a:r>
              <a:rPr lang="en-US" dirty="0" smtClean="0"/>
              <a:t>2. </a:t>
            </a:r>
            <a:r>
              <a:rPr lang="en-US" dirty="0" smtClean="0">
                <a:solidFill>
                  <a:srgbClr val="FF0000"/>
                </a:solidFill>
              </a:rPr>
              <a:t>Circuit Breakers - </a:t>
            </a:r>
            <a:r>
              <a:rPr lang="en-US" dirty="0" smtClean="0"/>
              <a:t>Fallback method</a:t>
            </a:r>
            <a:endParaRPr lang="en-US" dirty="0"/>
          </a:p>
        </p:txBody>
      </p:sp>
    </p:spTree>
    <p:extLst>
      <p:ext uri="{BB962C8B-B14F-4D97-AF65-F5344CB8AC3E}">
        <p14:creationId xmlns:p14="http://schemas.microsoft.com/office/powerpoint/2010/main" val="362625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381563" y="662940"/>
            <a:ext cx="8389088" cy="6004560"/>
          </a:xfrm>
          <a:prstGeom prst="rect">
            <a:avLst/>
          </a:prstGeom>
          <a:noFill/>
          <a:ln w="9525">
            <a:noFill/>
            <a:miter lim="800000"/>
            <a:headEnd/>
            <a:tailEnd/>
          </a:ln>
        </p:spPr>
      </p:pic>
    </p:spTree>
    <p:extLst>
      <p:ext uri="{BB962C8B-B14F-4D97-AF65-F5344CB8AC3E}">
        <p14:creationId xmlns:p14="http://schemas.microsoft.com/office/powerpoint/2010/main" val="3626251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23210" y="672465"/>
            <a:ext cx="4530090" cy="5971482"/>
          </a:xfrm>
          <a:prstGeom prst="rect">
            <a:avLst/>
          </a:prstGeom>
          <a:noFill/>
          <a:ln w="9525">
            <a:noFill/>
            <a:miter lim="800000"/>
            <a:headEnd/>
            <a:tailEnd/>
          </a:ln>
        </p:spPr>
      </p:pic>
    </p:spTree>
    <p:extLst>
      <p:ext uri="{BB962C8B-B14F-4D97-AF65-F5344CB8AC3E}">
        <p14:creationId xmlns:p14="http://schemas.microsoft.com/office/powerpoint/2010/main" val="362625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pic>
        <p:nvPicPr>
          <p:cNvPr id="6" name="Content Placeholder 5"/>
          <p:cNvPicPr>
            <a:picLocks noGrp="1" noChangeAspect="1"/>
          </p:cNvPicPr>
          <p:nvPr>
            <p:ph idx="1"/>
          </p:nvPr>
        </p:nvPicPr>
        <p:blipFill>
          <a:blip r:embed="rId2"/>
          <a:stretch>
            <a:fillRect/>
          </a:stretch>
        </p:blipFill>
        <p:spPr>
          <a:xfrm>
            <a:off x="1790510" y="3350029"/>
            <a:ext cx="6873292" cy="2498249"/>
          </a:xfrm>
          <a:prstGeom prst="rect">
            <a:avLst/>
          </a:prstGeom>
        </p:spPr>
      </p:pic>
      <p:pic>
        <p:nvPicPr>
          <p:cNvPr id="7" name="Picture 6"/>
          <p:cNvPicPr>
            <a:picLocks noChangeAspect="1"/>
          </p:cNvPicPr>
          <p:nvPr/>
        </p:nvPicPr>
        <p:blipFill>
          <a:blip r:embed="rId3"/>
          <a:stretch>
            <a:fillRect/>
          </a:stretch>
        </p:blipFill>
        <p:spPr>
          <a:xfrm>
            <a:off x="925848" y="1967173"/>
            <a:ext cx="8099640" cy="1150100"/>
          </a:xfrm>
          <a:prstGeom prst="rect">
            <a:avLst/>
          </a:prstGeom>
        </p:spPr>
      </p:pic>
    </p:spTree>
    <p:extLst>
      <p:ext uri="{BB962C8B-B14F-4D97-AF65-F5344CB8AC3E}">
        <p14:creationId xmlns:p14="http://schemas.microsoft.com/office/powerpoint/2010/main" val="2411732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a:t>
            </a:r>
            <a:br>
              <a:rPr lang="en-US" dirty="0" smtClean="0"/>
            </a:br>
            <a:r>
              <a:rPr lang="en-US" dirty="0" smtClean="0"/>
              <a:t>ZUUL</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3074" name="Picture 2"/>
          <p:cNvPicPr>
            <a:picLocks noChangeAspect="1" noChangeArrowheads="1"/>
          </p:cNvPicPr>
          <p:nvPr/>
        </p:nvPicPr>
        <p:blipFill rotWithShape="1">
          <a:blip r:embed="rId2"/>
          <a:srcRect t="6397"/>
          <a:stretch/>
        </p:blipFill>
        <p:spPr bwMode="auto">
          <a:xfrm>
            <a:off x="1647824" y="2526969"/>
            <a:ext cx="7235677" cy="1239288"/>
          </a:xfrm>
          <a:prstGeom prst="rect">
            <a:avLst/>
          </a:prstGeom>
          <a:noFill/>
          <a:ln w="9525">
            <a:noFill/>
            <a:miter lim="800000"/>
            <a:headEnd/>
            <a:tailEnd/>
          </a:ln>
        </p:spPr>
      </p:pic>
      <p:pic>
        <p:nvPicPr>
          <p:cNvPr id="3075" name="Picture 3"/>
          <p:cNvPicPr>
            <a:picLocks noChangeAspect="1" noChangeArrowheads="1"/>
          </p:cNvPicPr>
          <p:nvPr/>
        </p:nvPicPr>
        <p:blipFill rotWithShape="1">
          <a:blip r:embed="rId3"/>
          <a:srcRect l="334" r="10504"/>
          <a:stretch/>
        </p:blipFill>
        <p:spPr bwMode="auto">
          <a:xfrm>
            <a:off x="457200" y="3893820"/>
            <a:ext cx="8902931" cy="1532685"/>
          </a:xfrm>
          <a:prstGeom prst="rect">
            <a:avLst/>
          </a:prstGeom>
          <a:noFill/>
          <a:ln w="9525">
            <a:noFill/>
            <a:miter lim="800000"/>
            <a:headEnd/>
            <a:tailEnd/>
          </a:ln>
        </p:spPr>
      </p:pic>
    </p:spTree>
    <p:extLst>
      <p:ext uri="{BB962C8B-B14F-4D97-AF65-F5344CB8AC3E}">
        <p14:creationId xmlns:p14="http://schemas.microsoft.com/office/powerpoint/2010/main" val="3793546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a:t>
            </a:r>
            <a:endParaRPr lang="en-US" dirty="0"/>
          </a:p>
        </p:txBody>
      </p:sp>
      <p:sp>
        <p:nvSpPr>
          <p:cNvPr id="3" name="Content Placeholder 2"/>
          <p:cNvSpPr>
            <a:spLocks noGrp="1"/>
          </p:cNvSpPr>
          <p:nvPr>
            <p:ph idx="1"/>
          </p:nvPr>
        </p:nvSpPr>
        <p:spPr>
          <a:xfrm>
            <a:off x="677334" y="2185527"/>
            <a:ext cx="8596668" cy="3880773"/>
          </a:xfrm>
        </p:spPr>
        <p:txBody>
          <a:bodyPr>
            <a:normAutofit/>
          </a:bodyPr>
          <a:lstStyle/>
          <a:p>
            <a:r>
              <a:rPr lang="en-US" sz="2400" dirty="0" err="1" smtClean="0"/>
              <a:t>Zuul</a:t>
            </a:r>
            <a:r>
              <a:rPr lang="en-US" sz="2400" dirty="0" smtClean="0"/>
              <a:t> dynamic filter characteristics</a:t>
            </a:r>
          </a:p>
          <a:p>
            <a:endParaRPr lang="en-US" sz="2400" dirty="0" smtClean="0"/>
          </a:p>
          <a:p>
            <a:r>
              <a:rPr lang="en-US" sz="2400" dirty="0" smtClean="0"/>
              <a:t>TYPE</a:t>
            </a:r>
          </a:p>
          <a:p>
            <a:r>
              <a:rPr lang="en-US" sz="2400" dirty="0" smtClean="0"/>
              <a:t>EXECUTIUON ORDER</a:t>
            </a:r>
          </a:p>
          <a:p>
            <a:r>
              <a:rPr lang="en-US" sz="2400" dirty="0" smtClean="0"/>
              <a:t>CRITERIA</a:t>
            </a:r>
          </a:p>
          <a:p>
            <a:r>
              <a:rPr lang="en-US" sz="2400" dirty="0" smtClean="0"/>
              <a:t>ACTION</a:t>
            </a:r>
            <a:endParaRPr lang="en-US" sz="2400" dirty="0"/>
          </a:p>
        </p:txBody>
      </p:sp>
    </p:spTree>
    <p:extLst>
      <p:ext uri="{BB962C8B-B14F-4D97-AF65-F5344CB8AC3E}">
        <p14:creationId xmlns:p14="http://schemas.microsoft.com/office/powerpoint/2010/main" val="3793546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 Example on Groovy</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6146" name="Picture 2"/>
          <p:cNvPicPr>
            <a:picLocks noChangeAspect="1" noChangeArrowheads="1"/>
          </p:cNvPicPr>
          <p:nvPr/>
        </p:nvPicPr>
        <p:blipFill>
          <a:blip r:embed="rId2"/>
          <a:srcRect/>
          <a:stretch>
            <a:fillRect/>
          </a:stretch>
        </p:blipFill>
        <p:spPr bwMode="auto">
          <a:xfrm>
            <a:off x="742949" y="1875631"/>
            <a:ext cx="7743825" cy="4353717"/>
          </a:xfrm>
          <a:prstGeom prst="rect">
            <a:avLst/>
          </a:prstGeom>
          <a:noFill/>
          <a:ln w="9525">
            <a:noFill/>
            <a:miter lim="800000"/>
            <a:headEnd/>
            <a:tailEnd/>
          </a:ln>
        </p:spPr>
      </p:pic>
    </p:spTree>
    <p:extLst>
      <p:ext uri="{BB962C8B-B14F-4D97-AF65-F5344CB8AC3E}">
        <p14:creationId xmlns:p14="http://schemas.microsoft.com/office/powerpoint/2010/main" val="3793546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Tree>
    <p:extLst>
      <p:ext uri="{BB962C8B-B14F-4D97-AF65-F5344CB8AC3E}">
        <p14:creationId xmlns:p14="http://schemas.microsoft.com/office/powerpoint/2010/main" val="346562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pPr>
              <a:buNone/>
            </a:pPr>
            <a:endParaRPr lang="en-US" dirty="0" smtClean="0"/>
          </a:p>
        </p:txBody>
      </p:sp>
    </p:spTree>
    <p:extLst>
      <p:ext uri="{BB962C8B-B14F-4D97-AF65-F5344CB8AC3E}">
        <p14:creationId xmlns:p14="http://schemas.microsoft.com/office/powerpoint/2010/main" val="346562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sp>
        <p:nvSpPr>
          <p:cNvPr id="4" name="Rectangle 1"/>
          <p:cNvSpPr>
            <a:spLocks noGrp="1" noChangeArrowheads="1"/>
          </p:cNvSpPr>
          <p:nvPr>
            <p:ph idx="1"/>
          </p:nvPr>
        </p:nvSpPr>
        <p:spPr bwMode="auto">
          <a:xfrm>
            <a:off x="2429200" y="1513119"/>
            <a:ext cx="5092933" cy="2154436"/>
          </a:xfrm>
          <a:prstGeom prst="rect">
            <a:avLst/>
          </a:prstGeom>
          <a:solidFill>
            <a:srgbClr val="F7F7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inherit"/>
              </a:rPr>
              <a:t>The HTTP service has resources in the form:</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Droid Sans Mono"/>
              </a:rPr>
              <a:t>/{application}/{profile}[/{label}]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Droid Sans Mono"/>
              </a:rPr>
              <a:t>	</a:t>
            </a:r>
            <a:r>
              <a:rPr kumimoji="0" lang="en-US" altLang="en-US" sz="1400" b="0" i="0" u="none" strike="noStrike" cap="none" normalizeH="0" baseline="0" dirty="0" smtClean="0">
                <a:ln>
                  <a:noFill/>
                </a:ln>
                <a:solidFill>
                  <a:schemeClr val="tx1"/>
                </a:solidFill>
                <a:effectLst/>
                <a:latin typeface="Droid Sans Mono"/>
              </a:rPr>
              <a:t>/{application}-{profile}.</a:t>
            </a:r>
            <a:r>
              <a:rPr kumimoji="0" lang="en-US" altLang="en-US" sz="1400" b="0" i="0" u="none" strike="noStrike" cap="none" normalizeH="0" baseline="0" dirty="0" err="1" smtClean="0">
                <a:ln>
                  <a:noFill/>
                </a:ln>
                <a:solidFill>
                  <a:schemeClr val="tx1"/>
                </a:solidFill>
                <a:effectLst/>
                <a:latin typeface="Droid Sans Mono"/>
              </a:rPr>
              <a:t>yml</a:t>
            </a:r>
            <a:r>
              <a:rPr kumimoji="0" lang="en-US" altLang="en-US" sz="1400" b="0" i="0" u="none" strike="noStrike" cap="none" normalizeH="0" baseline="0" dirty="0" smtClean="0">
                <a:ln>
                  <a:noFill/>
                </a:ln>
                <a:solidFill>
                  <a:schemeClr val="tx1"/>
                </a:solidFill>
                <a:effectLst/>
                <a:latin typeface="Droid Sans Mono"/>
              </a:rPr>
              <a:t>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a:t>
            </a:r>
            <a:r>
              <a:rPr kumimoji="0" lang="en-US" altLang="en-US" sz="1400" b="0" i="0" u="none" strike="noStrike" cap="none" normalizeH="0" baseline="0" dirty="0" err="1" smtClean="0">
                <a:ln>
                  <a:noFill/>
                </a:ln>
                <a:solidFill>
                  <a:schemeClr val="tx1"/>
                </a:solidFill>
                <a:effectLst/>
                <a:latin typeface="Droid Sans Mono"/>
              </a:rPr>
              <a:t>yml</a:t>
            </a:r>
            <a:endParaRPr kumimoji="0" lang="en-US" altLang="en-US" sz="1400"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082947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pPr>
              <a:buNone/>
            </a:pPr>
            <a:endParaRPr lang="en-US" dirty="0"/>
          </a:p>
        </p:txBody>
      </p:sp>
    </p:spTree>
    <p:extLst>
      <p:ext uri="{BB962C8B-B14F-4D97-AF65-F5344CB8AC3E}">
        <p14:creationId xmlns:p14="http://schemas.microsoft.com/office/powerpoint/2010/main" val="346562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r>
              <a:rPr lang="en-US" sz="4000" dirty="0" smtClean="0"/>
              <a:t>Debugging – How???</a:t>
            </a:r>
          </a:p>
          <a:p>
            <a:endParaRPr lang="en-US" dirty="0"/>
          </a:p>
        </p:txBody>
      </p:sp>
    </p:spTree>
    <p:extLst>
      <p:ext uri="{BB962C8B-B14F-4D97-AF65-F5344CB8AC3E}">
        <p14:creationId xmlns:p14="http://schemas.microsoft.com/office/powerpoint/2010/main" val="3465624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Service Call from Gateway</a:t>
            </a:r>
            <a:endParaRPr lang="en-US" dirty="0"/>
          </a:p>
        </p:txBody>
      </p:sp>
    </p:spTree>
    <p:extLst>
      <p:ext uri="{BB962C8B-B14F-4D97-AF65-F5344CB8AC3E}">
        <p14:creationId xmlns:p14="http://schemas.microsoft.com/office/powerpoint/2010/main" val="346562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a:xfrm>
            <a:off x="677334" y="1454007"/>
            <a:ext cx="8596668" cy="3880773"/>
          </a:xfrm>
        </p:spPr>
        <p:txBody>
          <a:bodyPr/>
          <a:lstStyle/>
          <a:p>
            <a:pPr>
              <a:buNone/>
            </a:pPr>
            <a:endParaRPr lang="en-US" dirty="0" smtClean="0"/>
          </a:p>
          <a:p>
            <a:pPr algn="ctr"/>
            <a:r>
              <a:rPr lang="en-US" sz="2800" dirty="0"/>
              <a:t>Peak internet traffic in North Amerika</a:t>
            </a:r>
            <a:endParaRPr lang="ru-RU" sz="2800" dirty="0"/>
          </a:p>
          <a:p>
            <a:pPr algn="ctr">
              <a:buNone/>
            </a:pPr>
            <a:r>
              <a:rPr lang="en-US" sz="2800" dirty="0" smtClean="0"/>
              <a:t>  </a:t>
            </a:r>
          </a:p>
          <a:p>
            <a:pPr algn="ctr">
              <a:buNone/>
            </a:pPr>
            <a:endParaRPr lang="en-US" sz="2800" dirty="0" smtClean="0"/>
          </a:p>
        </p:txBody>
      </p:sp>
      <p:pic>
        <p:nvPicPr>
          <p:cNvPr id="4" name="Picture 2"/>
          <p:cNvPicPr>
            <a:picLocks noChangeAspect="1" noChangeArrowheads="1"/>
          </p:cNvPicPr>
          <p:nvPr/>
        </p:nvPicPr>
        <p:blipFill>
          <a:blip r:embed="rId2"/>
          <a:srcRect/>
          <a:stretch>
            <a:fillRect/>
          </a:stretch>
        </p:blipFill>
        <p:spPr bwMode="auto">
          <a:xfrm>
            <a:off x="3311214" y="2593570"/>
            <a:ext cx="3328908" cy="3512280"/>
          </a:xfrm>
          <a:prstGeom prst="rect">
            <a:avLst/>
          </a:prstGeom>
          <a:noFill/>
          <a:ln w="9525">
            <a:noFill/>
            <a:miter lim="800000"/>
            <a:headEnd/>
            <a:tailEnd/>
          </a:ln>
        </p:spPr>
      </p:pic>
    </p:spTree>
    <p:extLst>
      <p:ext uri="{BB962C8B-B14F-4D97-AF65-F5344CB8AC3E}">
        <p14:creationId xmlns:p14="http://schemas.microsoft.com/office/powerpoint/2010/main" val="2559310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pic>
        <p:nvPicPr>
          <p:cNvPr id="6" name="Picture 2"/>
          <p:cNvPicPr>
            <a:picLocks noChangeAspect="1" noChangeArrowheads="1"/>
          </p:cNvPicPr>
          <p:nvPr/>
        </p:nvPicPr>
        <p:blipFill>
          <a:blip r:embed="rId2"/>
          <a:srcRect/>
          <a:stretch>
            <a:fillRect/>
          </a:stretch>
        </p:blipFill>
        <p:spPr bwMode="auto">
          <a:xfrm>
            <a:off x="3618" y="1197710"/>
            <a:ext cx="9944100" cy="5660290"/>
          </a:xfrm>
          <a:prstGeom prst="rect">
            <a:avLst/>
          </a:prstGeom>
          <a:noFill/>
          <a:ln w="9525">
            <a:noFill/>
            <a:miter lim="800000"/>
            <a:headEnd/>
            <a:tailEnd/>
          </a:ln>
        </p:spPr>
      </p:pic>
    </p:spTree>
    <p:extLst>
      <p:ext uri="{BB962C8B-B14F-4D97-AF65-F5344CB8AC3E}">
        <p14:creationId xmlns:p14="http://schemas.microsoft.com/office/powerpoint/2010/main" val="715287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5" name="Picture 4"/>
          <p:cNvPicPr>
            <a:picLocks noChangeAspect="1"/>
          </p:cNvPicPr>
          <p:nvPr/>
        </p:nvPicPr>
        <p:blipFill>
          <a:blip r:embed="rId2"/>
          <a:stretch>
            <a:fillRect/>
          </a:stretch>
        </p:blipFill>
        <p:spPr>
          <a:xfrm>
            <a:off x="1510510" y="2304530"/>
            <a:ext cx="6930315" cy="1120314"/>
          </a:xfrm>
          <a:prstGeom prst="rect">
            <a:avLst/>
          </a:prstGeom>
        </p:spPr>
      </p:pic>
      <p:pic>
        <p:nvPicPr>
          <p:cNvPr id="6" name="Picture 5"/>
          <p:cNvPicPr>
            <a:picLocks noChangeAspect="1"/>
          </p:cNvPicPr>
          <p:nvPr/>
        </p:nvPicPr>
        <p:blipFill rotWithShape="1">
          <a:blip r:embed="rId3"/>
          <a:srcRect l="827" b="14389"/>
          <a:stretch/>
        </p:blipFill>
        <p:spPr>
          <a:xfrm>
            <a:off x="490450" y="3798974"/>
            <a:ext cx="10554911" cy="1454670"/>
          </a:xfrm>
          <a:prstGeom prst="rect">
            <a:avLst/>
          </a:prstGeom>
        </p:spPr>
      </p:pic>
    </p:spTree>
    <p:extLst>
      <p:ext uri="{BB962C8B-B14F-4D97-AF65-F5344CB8AC3E}">
        <p14:creationId xmlns:p14="http://schemas.microsoft.com/office/powerpoint/2010/main" val="286074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4" name="Content Placeholder 3"/>
          <p:cNvPicPr>
            <a:picLocks noGrp="1" noChangeAspect="1"/>
          </p:cNvPicPr>
          <p:nvPr>
            <p:ph idx="1"/>
          </p:nvPr>
        </p:nvPicPr>
        <p:blipFill>
          <a:blip r:embed="rId2"/>
          <a:stretch>
            <a:fillRect/>
          </a:stretch>
        </p:blipFill>
        <p:spPr>
          <a:xfrm>
            <a:off x="2051526" y="2160588"/>
            <a:ext cx="5848985" cy="3881437"/>
          </a:xfrm>
          <a:prstGeom prst="rect">
            <a:avLst/>
          </a:prstGeom>
        </p:spPr>
      </p:pic>
    </p:spTree>
    <p:extLst>
      <p:ext uri="{BB962C8B-B14F-4D97-AF65-F5344CB8AC3E}">
        <p14:creationId xmlns:p14="http://schemas.microsoft.com/office/powerpoint/2010/main" val="3841374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Monitoring</a:t>
            </a:r>
            <a:br>
              <a:rPr lang="en-US" dirty="0"/>
            </a:br>
            <a:r>
              <a:rPr lang="en-US" dirty="0" err="1"/>
              <a:t>Hystrix</a:t>
            </a:r>
            <a:r>
              <a:rPr lang="en-US" dirty="0"/>
              <a:t> Dashboard</a:t>
            </a:r>
          </a:p>
        </p:txBody>
      </p:sp>
      <p:sp>
        <p:nvSpPr>
          <p:cNvPr id="3" name="Content Placeholder 2"/>
          <p:cNvSpPr>
            <a:spLocks noGrp="1"/>
          </p:cNvSpPr>
          <p:nvPr>
            <p:ph idx="1"/>
          </p:nvPr>
        </p:nvSpPr>
        <p:spPr/>
        <p:txBody>
          <a:bodyPr/>
          <a:lstStyle/>
          <a:p>
            <a:endParaRPr lang="en-US" dirty="0" smtClean="0"/>
          </a:p>
          <a:p>
            <a:r>
              <a:rPr lang="en-US" dirty="0" err="1" smtClean="0"/>
              <a:t>Hystrix</a:t>
            </a:r>
            <a:r>
              <a:rPr lang="en-US" dirty="0" smtClean="0"/>
              <a:t> Dashboard for Gateway</a:t>
            </a:r>
            <a:endParaRPr lang="en-US" dirty="0"/>
          </a:p>
        </p:txBody>
      </p:sp>
    </p:spTree>
    <p:extLst>
      <p:ext uri="{BB962C8B-B14F-4D97-AF65-F5344CB8AC3E}">
        <p14:creationId xmlns:p14="http://schemas.microsoft.com/office/powerpoint/2010/main" val="3006895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6279"/>
            <a:ext cx="8596668" cy="1320800"/>
          </a:xfrm>
        </p:spPr>
        <p:txBody>
          <a:bodyPr>
            <a:normAutofit/>
          </a:bodyPr>
          <a:lstStyle/>
          <a:p>
            <a:pPr algn="ctr"/>
            <a:r>
              <a:rPr lang="en-US" sz="2400" dirty="0" smtClean="0"/>
              <a:t>	Example </a:t>
            </a:r>
            <a:r>
              <a:rPr lang="en-US" sz="2400" dirty="0"/>
              <a:t>from the Netflix API dashboard monitoring 476 servers aggregated </a:t>
            </a:r>
            <a:r>
              <a:rPr lang="en-US" sz="2400" dirty="0" smtClean="0"/>
              <a:t>using </a:t>
            </a:r>
            <a:r>
              <a:rPr lang="en-US" sz="2400" dirty="0" smtClean="0">
                <a:hlinkClick r:id="rId2"/>
              </a:rPr>
              <a:t>Turbine</a:t>
            </a:r>
            <a:r>
              <a:rPr lang="en-US" sz="2400" dirty="0"/>
              <a:t>.</a:t>
            </a:r>
          </a:p>
        </p:txBody>
      </p:sp>
      <p:pic>
        <p:nvPicPr>
          <p:cNvPr id="5" name="Picture 4"/>
          <p:cNvPicPr>
            <a:picLocks noChangeAspect="1"/>
          </p:cNvPicPr>
          <p:nvPr/>
        </p:nvPicPr>
        <p:blipFill>
          <a:blip r:embed="rId3"/>
          <a:stretch>
            <a:fillRect/>
          </a:stretch>
        </p:blipFill>
        <p:spPr>
          <a:xfrm>
            <a:off x="1314450" y="1326987"/>
            <a:ext cx="8712027" cy="5531013"/>
          </a:xfrm>
          <a:prstGeom prst="rect">
            <a:avLst/>
          </a:prstGeom>
        </p:spPr>
      </p:pic>
    </p:spTree>
    <p:extLst>
      <p:ext uri="{BB962C8B-B14F-4D97-AF65-F5344CB8AC3E}">
        <p14:creationId xmlns:p14="http://schemas.microsoft.com/office/powerpoint/2010/main" val="229339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Server</a:t>
            </a:r>
            <a:br>
              <a:rPr lang="en-US" b="1" dirty="0" smtClean="0"/>
            </a:br>
            <a:endParaRPr lang="ru-RU" dirty="0"/>
          </a:p>
        </p:txBody>
      </p:sp>
      <p:pic>
        <p:nvPicPr>
          <p:cNvPr id="1026" name="Picture 2"/>
          <p:cNvPicPr>
            <a:picLocks noGrp="1" noChangeAspect="1" noChangeArrowheads="1"/>
          </p:cNvPicPr>
          <p:nvPr>
            <p:ph idx="1"/>
          </p:nvPr>
        </p:nvPicPr>
        <p:blipFill>
          <a:blip r:embed="rId2"/>
          <a:srcRect/>
          <a:stretch>
            <a:fillRect/>
          </a:stretch>
        </p:blipFill>
        <p:spPr bwMode="auto">
          <a:xfrm>
            <a:off x="265906" y="4448969"/>
            <a:ext cx="10370871" cy="1637506"/>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1771650" y="2043113"/>
            <a:ext cx="6973580" cy="243363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a:p>
          <a:p>
            <a:r>
              <a:rPr lang="en-US" dirty="0" smtClean="0"/>
              <a:t>1. Local storage configuration</a:t>
            </a:r>
          </a:p>
          <a:p>
            <a:r>
              <a:rPr lang="en-US" dirty="0" smtClean="0"/>
              <a:t>2.Profile </a:t>
            </a:r>
          </a:p>
          <a:p>
            <a:pPr lvl="1"/>
            <a:r>
              <a:rPr lang="en-US" u="sng" dirty="0" smtClean="0"/>
              <a:t>http://localhost:8088/config/client-rest/</a:t>
            </a:r>
            <a:r>
              <a:rPr lang="en-US" sz="2000" u="sng" dirty="0" smtClean="0"/>
              <a:t>dev</a:t>
            </a:r>
            <a:r>
              <a:rPr lang="en-US" u="sng" dirty="0" smtClean="0"/>
              <a:t>/</a:t>
            </a:r>
          </a:p>
          <a:p>
            <a:pPr lvl="1"/>
            <a:r>
              <a:rPr lang="en-US" u="sng" dirty="0" smtClean="0"/>
              <a:t>http://localhost:8088/config/client-rest/</a:t>
            </a:r>
            <a:r>
              <a:rPr lang="en-US" sz="2000" u="sng" dirty="0" smtClean="0"/>
              <a:t>default</a:t>
            </a:r>
            <a:r>
              <a:rPr lang="en-US" u="sng" dirty="0" smtClean="0"/>
              <a:t>/</a:t>
            </a:r>
          </a:p>
          <a:p>
            <a:r>
              <a:rPr lang="en-US" dirty="0" smtClean="0"/>
              <a:t>3. </a:t>
            </a:r>
            <a:r>
              <a:rPr lang="en-US" dirty="0" err="1" smtClean="0"/>
              <a:t>Git</a:t>
            </a:r>
            <a:r>
              <a:rPr lang="en-US" dirty="0" smtClean="0"/>
              <a:t> </a:t>
            </a:r>
            <a:r>
              <a:rPr lang="en-US" dirty="0"/>
              <a:t>storage </a:t>
            </a:r>
            <a:r>
              <a:rPr lang="en-US" dirty="0" smtClean="0"/>
              <a:t>configuration</a:t>
            </a:r>
          </a:p>
          <a:p>
            <a:pPr>
              <a:buNone/>
            </a:pPr>
            <a:endParaRPr lang="en-US"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Server</a:t>
            </a:r>
            <a:br>
              <a:rPr lang="en-US" b="1" dirty="0" smtClean="0"/>
            </a:br>
            <a:endParaRPr lang="ru-RU" dirty="0"/>
          </a:p>
        </p:txBody>
      </p:sp>
      <p:sp>
        <p:nvSpPr>
          <p:cNvPr id="10" name="Содержимое 9"/>
          <p:cNvSpPr>
            <a:spLocks noGrp="1"/>
          </p:cNvSpPr>
          <p:nvPr>
            <p:ph idx="1"/>
          </p:nvPr>
        </p:nvSpPr>
        <p:spPr/>
        <p:txBody>
          <a:bodyPr/>
          <a:lstStyle/>
          <a:p>
            <a:r>
              <a:rPr lang="en-US" dirty="0" smtClean="0"/>
              <a:t>Properties configuration</a:t>
            </a:r>
          </a:p>
          <a:p>
            <a:endParaRPr lang="en-US" dirty="0" smtClean="0"/>
          </a:p>
          <a:p>
            <a:endParaRPr lang="ru-RU" dirty="0"/>
          </a:p>
        </p:txBody>
      </p:sp>
      <p:pic>
        <p:nvPicPr>
          <p:cNvPr id="11" name="Picture 3"/>
          <p:cNvPicPr>
            <a:picLocks noChangeAspect="1" noChangeArrowheads="1"/>
          </p:cNvPicPr>
          <p:nvPr/>
        </p:nvPicPr>
        <p:blipFill>
          <a:blip r:embed="rId2"/>
          <a:srcRect/>
          <a:stretch>
            <a:fillRect/>
          </a:stretch>
        </p:blipFill>
        <p:spPr bwMode="auto">
          <a:xfrm>
            <a:off x="1070769" y="3115469"/>
            <a:ext cx="8980632" cy="1351756"/>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Client</a:t>
            </a:r>
            <a:br>
              <a:rPr lang="en-US" b="1" dirty="0" smtClean="0"/>
            </a:br>
            <a:endParaRPr lang="ru-RU" dirty="0"/>
          </a:p>
        </p:txBody>
      </p:sp>
      <p:sp>
        <p:nvSpPr>
          <p:cNvPr id="10" name="Содержимое 9"/>
          <p:cNvSpPr>
            <a:spLocks noGrp="1"/>
          </p:cNvSpPr>
          <p:nvPr>
            <p:ph idx="1"/>
          </p:nvPr>
        </p:nvSpPr>
        <p:spPr/>
        <p:txBody>
          <a:bodyPr/>
          <a:lstStyle/>
          <a:p>
            <a:pPr>
              <a:buNone/>
            </a:pPr>
            <a:endParaRPr lang="en-US" dirty="0" smtClean="0"/>
          </a:p>
          <a:p>
            <a:endParaRPr lang="en-US" dirty="0" smtClean="0"/>
          </a:p>
          <a:p>
            <a:endParaRPr lang="en-US" dirty="0" smtClean="0"/>
          </a:p>
          <a:p>
            <a:endParaRPr lang="en-US" dirty="0" smtClean="0"/>
          </a:p>
          <a:p>
            <a:endParaRPr lang="en-US" dirty="0" smtClean="0"/>
          </a:p>
          <a:p>
            <a:r>
              <a:rPr lang="en-US" i="1" dirty="0" smtClean="0"/>
              <a:t>Traces each action</a:t>
            </a:r>
            <a:endParaRPr lang="en-US" dirty="0" smtClean="0"/>
          </a:p>
          <a:p>
            <a:endParaRPr lang="ru-RU" dirty="0"/>
          </a:p>
        </p:txBody>
      </p:sp>
      <p:pic>
        <p:nvPicPr>
          <p:cNvPr id="4098" name="Picture 2"/>
          <p:cNvPicPr>
            <a:picLocks noChangeAspect="1" noChangeArrowheads="1"/>
          </p:cNvPicPr>
          <p:nvPr/>
        </p:nvPicPr>
        <p:blipFill>
          <a:blip r:embed="rId2"/>
          <a:srcRect/>
          <a:stretch>
            <a:fillRect/>
          </a:stretch>
        </p:blipFill>
        <p:spPr bwMode="auto">
          <a:xfrm>
            <a:off x="200025" y="4705349"/>
            <a:ext cx="9744076" cy="686203"/>
          </a:xfrm>
          <a:prstGeom prst="rect">
            <a:avLst/>
          </a:prstGeom>
          <a:noFill/>
          <a:ln w="9525">
            <a:noFill/>
            <a:miter lim="800000"/>
            <a:headEnd/>
            <a:tailEnd/>
          </a:ln>
        </p:spPr>
      </p:pic>
      <p:pic>
        <p:nvPicPr>
          <p:cNvPr id="4100" name="Picture 4"/>
          <p:cNvPicPr>
            <a:picLocks noChangeAspect="1" noChangeArrowheads="1"/>
          </p:cNvPicPr>
          <p:nvPr/>
        </p:nvPicPr>
        <p:blipFill>
          <a:blip r:embed="rId3"/>
          <a:srcRect/>
          <a:stretch>
            <a:fillRect/>
          </a:stretch>
        </p:blipFill>
        <p:spPr bwMode="auto">
          <a:xfrm>
            <a:off x="1147763" y="2352675"/>
            <a:ext cx="6243637" cy="1437384"/>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br>
              <a:rPr lang="en-US" b="1" dirty="0" smtClean="0"/>
            </a:br>
            <a:endParaRPr lang="ru-RU" dirty="0"/>
          </a:p>
        </p:txBody>
      </p:sp>
      <p:sp>
        <p:nvSpPr>
          <p:cNvPr id="10" name="Содержимое 9"/>
          <p:cNvSpPr>
            <a:spLocks noGrp="1"/>
          </p:cNvSpPr>
          <p:nvPr>
            <p:ph idx="1"/>
          </p:nvPr>
        </p:nvSpPr>
        <p:spPr/>
        <p:txBody>
          <a:bodyPr>
            <a:normAutofit/>
          </a:bodyPr>
          <a:lstStyle/>
          <a:p>
            <a:pPr>
              <a:buNone/>
            </a:pPr>
            <a:endParaRPr lang="en-US" dirty="0" smtClean="0"/>
          </a:p>
          <a:p>
            <a:r>
              <a:rPr lang="en-US" dirty="0" smtClean="0"/>
              <a:t>1. Start </a:t>
            </a:r>
            <a:r>
              <a:rPr lang="en-US" dirty="0" err="1" smtClean="0"/>
              <a:t>ZipkinWeb</a:t>
            </a:r>
            <a:r>
              <a:rPr lang="en-US" dirty="0" smtClean="0"/>
              <a:t> WEB</a:t>
            </a:r>
            <a:br>
              <a:rPr lang="en-US" dirty="0" smtClean="0"/>
            </a:br>
            <a:r>
              <a:rPr lang="en-US" dirty="0" smtClean="0"/>
              <a:t/>
            </a:r>
            <a:br>
              <a:rPr lang="en-US" dirty="0" smtClean="0"/>
            </a:br>
            <a:r>
              <a:rPr lang="en-US" dirty="0" smtClean="0"/>
              <a:t>java -jar zipkin-web-1.28.1-20160104.090947-7-all.jar </a:t>
            </a:r>
          </a:p>
          <a:p>
            <a:pPr>
              <a:buNone/>
            </a:pPr>
            <a:r>
              <a:rPr lang="en-US" dirty="0" smtClean="0"/>
              <a:t>        -</a:t>
            </a:r>
            <a:r>
              <a:rPr lang="en-US" dirty="0" err="1" smtClean="0"/>
              <a:t>zipkin.web.port</a:t>
            </a:r>
            <a:r>
              <a:rPr lang="en-US" dirty="0" smtClean="0"/>
              <a:t>=:9401 -</a:t>
            </a:r>
            <a:r>
              <a:rPr lang="en-US" dirty="0" err="1" smtClean="0"/>
              <a:t>admin.port</a:t>
            </a:r>
            <a:r>
              <a:rPr lang="en-US" dirty="0" smtClean="0"/>
              <a:t>=:9098 </a:t>
            </a:r>
          </a:p>
          <a:p>
            <a:pPr>
              <a:buNone/>
            </a:pPr>
            <a:r>
              <a:rPr lang="en-US" dirty="0" smtClean="0"/>
              <a:t>          -</a:t>
            </a:r>
            <a:r>
              <a:rPr lang="en-US" dirty="0" err="1" smtClean="0"/>
              <a:t>zipkin.web.rootUrl</a:t>
            </a:r>
            <a:r>
              <a:rPr lang="en-US" dirty="0" smtClean="0"/>
              <a:t>=/ -</a:t>
            </a:r>
            <a:r>
              <a:rPr lang="en-US" dirty="0" err="1" smtClean="0"/>
              <a:t>zipkin.web.query.dest</a:t>
            </a:r>
            <a:r>
              <a:rPr lang="en-US" dirty="0" smtClean="0"/>
              <a:t>=localhost:9411</a:t>
            </a:r>
            <a:br>
              <a:rPr lang="en-US" dirty="0" smtClean="0"/>
            </a:br>
            <a:endParaRPr lang="en-US" dirty="0" smtClean="0"/>
          </a:p>
          <a:p>
            <a:r>
              <a:rPr lang="en-US" dirty="0" smtClean="0"/>
              <a:t>2. Go to  http://localhost:9401/</a:t>
            </a:r>
            <a:br>
              <a:rPr lang="en-US" dirty="0" smtClean="0"/>
            </a:br>
            <a:endParaRPr lang="en-US" dirty="0" smtClean="0"/>
          </a:p>
          <a:p>
            <a:r>
              <a:rPr lang="en-US" dirty="0" smtClean="0"/>
              <a:t>3. Choose service</a:t>
            </a:r>
          </a:p>
          <a:p>
            <a:endParaRPr lang="en-US" dirty="0" smtClean="0"/>
          </a:p>
          <a:p>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br>
              <a:rPr lang="en-US" b="1" dirty="0" smtClean="0"/>
            </a:br>
            <a:endParaRPr lang="ru-RU" dirty="0"/>
          </a:p>
        </p:txBody>
      </p:sp>
      <p:pic>
        <p:nvPicPr>
          <p:cNvPr id="5122" name="Picture 2"/>
          <p:cNvPicPr>
            <a:picLocks noChangeAspect="1" noChangeArrowheads="1"/>
          </p:cNvPicPr>
          <p:nvPr/>
        </p:nvPicPr>
        <p:blipFill>
          <a:blip r:embed="rId2"/>
          <a:srcRect/>
          <a:stretch>
            <a:fillRect/>
          </a:stretch>
        </p:blipFill>
        <p:spPr bwMode="auto">
          <a:xfrm>
            <a:off x="0" y="1523999"/>
            <a:ext cx="11184499" cy="2619375"/>
          </a:xfrm>
          <a:prstGeom prst="rect">
            <a:avLst/>
          </a:prstGeom>
          <a:noFill/>
          <a:ln w="9525">
            <a:noFill/>
            <a:miter lim="800000"/>
            <a:headEnd/>
            <a:tailEnd/>
          </a:ln>
        </p:spPr>
      </p:pic>
      <p:pic>
        <p:nvPicPr>
          <p:cNvPr id="5123" name="Picture 3"/>
          <p:cNvPicPr>
            <a:picLocks noChangeAspect="1" noChangeArrowheads="1"/>
          </p:cNvPicPr>
          <p:nvPr/>
        </p:nvPicPr>
        <p:blipFill>
          <a:blip r:embed="rId3"/>
          <a:srcRect/>
          <a:stretch>
            <a:fillRect/>
          </a:stretch>
        </p:blipFill>
        <p:spPr bwMode="auto">
          <a:xfrm>
            <a:off x="947738" y="4133850"/>
            <a:ext cx="9610725" cy="27241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br>
              <a:rPr lang="en-US" b="1" dirty="0" smtClean="0"/>
            </a:br>
            <a:endParaRPr lang="ru-RU" dirty="0"/>
          </a:p>
        </p:txBody>
      </p:sp>
      <p:sp>
        <p:nvSpPr>
          <p:cNvPr id="10" name="Содержимое 9"/>
          <p:cNvSpPr>
            <a:spLocks noGrp="1"/>
          </p:cNvSpPr>
          <p:nvPr>
            <p:ph idx="1"/>
          </p:nvPr>
        </p:nvSpPr>
        <p:spPr/>
        <p:txBody>
          <a:bodyPr>
            <a:normAutofit/>
          </a:bodyPr>
          <a:lstStyle/>
          <a:p>
            <a:pPr>
              <a:buNone/>
            </a:pPr>
            <a:r>
              <a:rPr lang="en-US" dirty="0" smtClean="0"/>
              <a:t>Sample</a:t>
            </a:r>
          </a:p>
          <a:p>
            <a:r>
              <a:rPr lang="en-US" dirty="0" smtClean="0"/>
              <a:t>1. Show dashboard</a:t>
            </a:r>
          </a:p>
          <a:p>
            <a:endParaRPr lang="ru-RU"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8144599" cy="5438775"/>
          </a:xfrm>
          <a:prstGeom prst="rect">
            <a:avLst/>
          </a:prstGeom>
        </p:spPr>
      </p:pic>
      <p:sp>
        <p:nvSpPr>
          <p:cNvPr id="3" name="Content Placeholder 2"/>
          <p:cNvSpPr>
            <a:spLocks noGrp="1"/>
          </p:cNvSpPr>
          <p:nvPr>
            <p:ph idx="1"/>
          </p:nvPr>
        </p:nvSpPr>
        <p:spPr>
          <a:xfrm>
            <a:off x="1020234" y="4475164"/>
            <a:ext cx="8596668" cy="3880773"/>
          </a:xfrm>
        </p:spPr>
        <p:txBody>
          <a:bodyPr/>
          <a:lstStyle/>
          <a:p>
            <a:endParaRPr lang="en-US" dirty="0" smtClean="0"/>
          </a:p>
          <a:p>
            <a:endParaRPr lang="en-US" dirty="0"/>
          </a:p>
          <a:p>
            <a:pPr lvl="7" algn="ctr"/>
            <a:r>
              <a:rPr lang="en-US" sz="6600" dirty="0" smtClean="0"/>
              <a:t>Questions?</a:t>
            </a:r>
            <a:endParaRPr lang="en-US" sz="6600" dirty="0"/>
          </a:p>
        </p:txBody>
      </p:sp>
    </p:spTree>
    <p:extLst>
      <p:ext uri="{BB962C8B-B14F-4D97-AF65-F5344CB8AC3E}">
        <p14:creationId xmlns:p14="http://schemas.microsoft.com/office/powerpoint/2010/main" val="2443376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a:t>microservices</a:t>
            </a:r>
            <a:r>
              <a:rPr lang="en-US" dirty="0"/>
              <a:t> </a:t>
            </a:r>
            <a:r>
              <a:rPr lang="en-US" dirty="0" smtClean="0"/>
              <a: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2985957"/>
              </p:ext>
            </p:extLst>
          </p:nvPr>
        </p:nvGraphicFramePr>
        <p:xfrm>
          <a:off x="677863" y="2160588"/>
          <a:ext cx="8596312" cy="4160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2491954419"/>
                    </a:ext>
                  </a:extLst>
                </a:gridCol>
                <a:gridCol w="4298156">
                  <a:extLst>
                    <a:ext uri="{9D8B030D-6E8A-4147-A177-3AD203B41FA5}">
                      <a16:colId xmlns:a16="http://schemas.microsoft.com/office/drawing/2014/main" val="27409562"/>
                    </a:ext>
                  </a:extLst>
                </a:gridCol>
              </a:tblGrid>
              <a:tr h="399732">
                <a:tc>
                  <a:txBody>
                    <a:bodyPr/>
                    <a:lstStyle/>
                    <a:p>
                      <a:r>
                        <a:rPr lang="en-US" dirty="0" smtClean="0"/>
                        <a:t>Advantage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Disadvantage</a:t>
                      </a:r>
                    </a:p>
                    <a:p>
                      <a:endParaRPr lang="en-US" dirty="0"/>
                    </a:p>
                  </a:txBody>
                  <a:tcPr/>
                </a:tc>
                <a:extLst>
                  <a:ext uri="{0D108BD9-81ED-4DB2-BD59-A6C34878D82A}">
                    <a16:rowId xmlns:a16="http://schemas.microsoft.com/office/drawing/2014/main" val="3418630197"/>
                  </a:ext>
                </a:extLst>
              </a:tr>
              <a:tr h="1342866">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Четкое модульное деление.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Позволит усилить модульную структуру — в вашей команде будут люди, которые прекрасно знают, как работает та или иная часть кода. Это особенно важно для больших команд разработчиков.</a:t>
                      </a: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Высокая доступность.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Сервисы могут работать не все — при этом все остальное будет работать.</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Разнообразие технологий, или возможность использовать правильный инструмент.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Например, если нужно построить хранилище данных, вы подберете тот инструмент, который действительно умеет хранить большие объемы данных и быстро их выбирать. Микросервисы позволяют даже просто опробовать технологию на каком-нибудь сервисе, и это не повлияет на другие сервисы, т. к. контракт изолирован через сетевое взаимодействие.</a:t>
                      </a:r>
                    </a:p>
                    <a:p>
                      <a:pPr fontAlgn="base"/>
                      <a:r>
                        <a:rPr lang="en-US" sz="1800" b="1" i="0" kern="1200" dirty="0" smtClean="0">
                          <a:solidFill>
                            <a:schemeClr val="dk1"/>
                          </a:solidFill>
                          <a:effectLst/>
                          <a:latin typeface="+mn-lt"/>
                          <a:ea typeface="+mn-ea"/>
                          <a:cs typeface="+mn-cs"/>
                        </a:rPr>
                        <a:t>4.</a:t>
                      </a:r>
                      <a:r>
                        <a:rPr lang="ru-RU" sz="1800" b="1" i="0" kern="1200" dirty="0" smtClean="0">
                          <a:solidFill>
                            <a:schemeClr val="dk1"/>
                          </a:solidFill>
                          <a:effectLst/>
                          <a:latin typeface="+mn-lt"/>
                          <a:ea typeface="+mn-ea"/>
                          <a:cs typeface="+mn-cs"/>
                        </a:rPr>
                        <a:t>Независимое развертывание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из-за слабой связанности сервисов: простые сервисы проще разворачивать, и меньше вероятность отказа системы.</a:t>
                      </a:r>
                    </a:p>
                    <a:p>
                      <a:endParaRPr lang="en-US" dirty="0"/>
                    </a:p>
                  </a:txBody>
                  <a:tcPr/>
                </a:tc>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Сложность разработки.</a:t>
                      </a:r>
                      <a:endParaRPr lang="ru-RU" sz="1800" b="0" i="0" kern="1200" dirty="0" smtClean="0">
                        <a:solidFill>
                          <a:schemeClr val="dk1"/>
                        </a:solidFill>
                        <a:effectLst/>
                        <a:latin typeface="+mn-lt"/>
                        <a:ea typeface="+mn-ea"/>
                        <a:cs typeface="+mn-cs"/>
                      </a:endParaRP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Конечная согласованность</a:t>
                      </a:r>
                      <a:r>
                        <a:rPr lang="ru-RU" sz="900" b="1" i="0" kern="1200" dirty="0" smtClean="0">
                          <a:solidFill>
                            <a:schemeClr val="dk1"/>
                          </a:solidFill>
                          <a:effectLst/>
                          <a:latin typeface="+mn-lt"/>
                          <a:ea typeface="+mn-ea"/>
                          <a:cs typeface="+mn-cs"/>
                        </a:rPr>
                        <a:t> </a:t>
                      </a:r>
                      <a:r>
                        <a:rPr lang="ru-RU" sz="900" b="0" i="0" kern="1200" dirty="0" smtClean="0">
                          <a:solidFill>
                            <a:schemeClr val="dk1"/>
                          </a:solidFill>
                          <a:effectLst/>
                          <a:latin typeface="+mn-lt"/>
                          <a:ea typeface="+mn-ea"/>
                          <a:cs typeface="+mn-cs"/>
                        </a:rPr>
                        <a:t>— бизнес вашего заказчика должен позволять работать с отложенными данными. Этим придется платить за высокую доступность. Классический пример конечной согласованности — банковские карты, транзакции между которыми могут занимать дня три. Из-за этого есть вероятность превышения кредитного лимита, и тогда начинает действовать простейший механизм компенсации — вам звонят из банка с просьбой погасить превышение.</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Сложность операционной поддержки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нужны грамотные DevOps-инженеры, непрерывное развертывание и автоматический мониторинг. Без всего этого микросервисы использовать не следует.</a:t>
                      </a:r>
                    </a:p>
                    <a:p>
                      <a:endParaRPr lang="en-US" dirty="0"/>
                    </a:p>
                  </a:txBody>
                  <a:tcPr/>
                </a:tc>
                <a:extLst>
                  <a:ext uri="{0D108BD9-81ED-4DB2-BD59-A6C34878D82A}">
                    <a16:rowId xmlns:a16="http://schemas.microsoft.com/office/drawing/2014/main" val="1038767860"/>
                  </a:ext>
                </a:extLst>
              </a:tr>
            </a:tbl>
          </a:graphicData>
        </a:graphic>
      </p:graphicFrame>
    </p:spTree>
    <p:extLst>
      <p:ext uri="{BB962C8B-B14F-4D97-AF65-F5344CB8AC3E}">
        <p14:creationId xmlns:p14="http://schemas.microsoft.com/office/powerpoint/2010/main" val="7945920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81 million subscribers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val="2627308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pic>
        <p:nvPicPr>
          <p:cNvPr id="5" name="Content Placeholder 4"/>
          <p:cNvPicPr>
            <a:picLocks noGrp="1" noChangeAspect="1"/>
          </p:cNvPicPr>
          <p:nvPr>
            <p:ph idx="1"/>
          </p:nvPr>
        </p:nvPicPr>
        <p:blipFill>
          <a:blip r:embed="rId2"/>
          <a:stretch>
            <a:fillRect/>
          </a:stretch>
        </p:blipFill>
        <p:spPr>
          <a:xfrm>
            <a:off x="1512523" y="2237235"/>
            <a:ext cx="6926288" cy="1038232"/>
          </a:xfrm>
          <a:prstGeom prst="rect">
            <a:avLst/>
          </a:prstGeom>
        </p:spPr>
      </p:pic>
      <p:pic>
        <p:nvPicPr>
          <p:cNvPr id="4" name="Picture 3"/>
          <p:cNvPicPr>
            <a:picLocks noChangeAspect="1"/>
          </p:cNvPicPr>
          <p:nvPr/>
        </p:nvPicPr>
        <p:blipFill>
          <a:blip r:embed="rId3"/>
          <a:stretch>
            <a:fillRect/>
          </a:stretch>
        </p:blipFill>
        <p:spPr>
          <a:xfrm>
            <a:off x="1906573" y="4100975"/>
            <a:ext cx="6138189" cy="1578009"/>
          </a:xfrm>
          <a:prstGeom prst="rect">
            <a:avLst/>
          </a:prstGeom>
        </p:spPr>
      </p:pic>
    </p:spTree>
    <p:extLst>
      <p:ext uri="{BB962C8B-B14F-4D97-AF65-F5344CB8AC3E}">
        <p14:creationId xmlns:p14="http://schemas.microsoft.com/office/powerpoint/2010/main" val="2050661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 single service</a:t>
            </a:r>
            <a:endParaRPr lang="en-US" dirty="0"/>
          </a:p>
          <a:p>
            <a:endParaRPr lang="en-US" dirty="0"/>
          </a:p>
        </p:txBody>
      </p:sp>
      <p:grpSp>
        <p:nvGrpSpPr>
          <p:cNvPr id="9" name="Группа 8"/>
          <p:cNvGrpSpPr/>
          <p:nvPr/>
        </p:nvGrpSpPr>
        <p:grpSpPr>
          <a:xfrm>
            <a:off x="1913380" y="3133898"/>
            <a:ext cx="6124575" cy="3042458"/>
            <a:chOff x="1913380" y="3133898"/>
            <a:chExt cx="6124575" cy="3042458"/>
          </a:xfrm>
        </p:grpSpPr>
        <p:grpSp>
          <p:nvGrpSpPr>
            <p:cNvPr id="7" name="Группа 6"/>
            <p:cNvGrpSpPr/>
            <p:nvPr/>
          </p:nvGrpSpPr>
          <p:grpSpPr>
            <a:xfrm>
              <a:off x="1913380" y="3133898"/>
              <a:ext cx="6124575" cy="3042458"/>
              <a:chOff x="1913380" y="3133898"/>
              <a:chExt cx="6124575" cy="3042458"/>
            </a:xfrm>
          </p:grpSpPr>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sp>
            <p:nvSpPr>
              <p:cNvPr id="5" name="Прямоугольник 4"/>
              <p:cNvSpPr/>
              <p:nvPr/>
            </p:nvSpPr>
            <p:spPr>
              <a:xfrm>
                <a:off x="4152900" y="5250180"/>
                <a:ext cx="3459480" cy="899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8" name="Прямоугольник 7"/>
            <p:cNvSpPr/>
            <p:nvPr/>
          </p:nvSpPr>
          <p:spPr>
            <a:xfrm>
              <a:off x="2571750" y="5257800"/>
              <a:ext cx="3429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786789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3652</TotalTime>
  <Words>738</Words>
  <Application>Microsoft Office PowerPoint</Application>
  <PresentationFormat>Widescreen</PresentationFormat>
  <Paragraphs>219</Paragraphs>
  <Slides>56</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Droid Sans Mono</vt:lpstr>
      <vt:lpstr>inherit</vt:lpstr>
      <vt:lpstr>Trebuchet MS</vt:lpstr>
      <vt:lpstr>Wingdings 3</vt:lpstr>
      <vt:lpstr>Facet</vt:lpstr>
      <vt:lpstr>Spring Cloud </vt:lpstr>
      <vt:lpstr>Features</vt:lpstr>
      <vt:lpstr>Spring Cloud Config Server</vt:lpstr>
      <vt:lpstr>Spring Cloud Config Server</vt:lpstr>
      <vt:lpstr>Spring Cloud Config Server</vt:lpstr>
      <vt:lpstr>Amazing Netflix Statistics and Facts</vt:lpstr>
      <vt:lpstr>Amazing Netflix Statistics and Facts</vt:lpstr>
      <vt:lpstr>Spring Cloud Config Server Client</vt:lpstr>
      <vt:lpstr>Spring Cloud Config Server Client</vt:lpstr>
      <vt:lpstr>Spring Cloud Config Server Client</vt:lpstr>
      <vt:lpstr>Spring Cloud Config Server Client</vt:lpstr>
      <vt:lpstr>Amazing Netflix Statistics and Facts</vt:lpstr>
      <vt:lpstr>Amazing Netflix Statistics and Facts</vt:lpstr>
      <vt:lpstr>Spring Cloud Service Discovery Server</vt:lpstr>
      <vt:lpstr>Spring Cloud Service Discovery Server</vt:lpstr>
      <vt:lpstr>Spring Cloud Service Discovery Server</vt:lpstr>
      <vt:lpstr>Amazing Netflix Statistics and Facts</vt:lpstr>
      <vt:lpstr>Amazing Netflix Statistics and Facts</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PowerPoint Presentation</vt:lpstr>
      <vt:lpstr>PowerPoint Presentation</vt:lpstr>
      <vt:lpstr>PowerPoint Presentation</vt:lpstr>
      <vt:lpstr>Spring Cloud API Gateway ZUUL</vt:lpstr>
      <vt:lpstr>Spring Cloud API Gateway ZULU Filter</vt:lpstr>
      <vt:lpstr>Spring Cloud API Gateway ZULU Filter Example on Groovy</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Spring Cloud API Gateway ZULU </vt:lpstr>
      <vt:lpstr>Amazing Netflix Statistics and Facts</vt:lpstr>
      <vt:lpstr>Amazing Netflix Statistics and Facts</vt:lpstr>
      <vt:lpstr>Spring Cloud Monitoring Hystrix Dashboard</vt:lpstr>
      <vt:lpstr>Spring Cloud Monitoring Hystrix Dashboard</vt:lpstr>
      <vt:lpstr>Spring Cloud Monitoring Hystrix Dashboard</vt:lpstr>
      <vt:lpstr> Example from the Netflix API dashboard monitoring 476 servers aggregated using Turbine.</vt:lpstr>
      <vt:lpstr>Distributed Tracing With Zipkin Server </vt:lpstr>
      <vt:lpstr>Distributed Tracing With Zipkin Server </vt:lpstr>
      <vt:lpstr>Distributed Tracing With Zipkin Client </vt:lpstr>
      <vt:lpstr>Distributed Tracing With Zipkin UI </vt:lpstr>
      <vt:lpstr>Distributed Tracing With Zipkin UI </vt:lpstr>
      <vt:lpstr>Distributed Tracing With Zipkin UI </vt:lpstr>
      <vt:lpstr>PowerPoint Presentation</vt:lpstr>
      <vt:lpstr>Why microservices ?</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dc:title>
  <dc:creator>Barys Shliaha</dc:creator>
  <cp:lastModifiedBy>Barys Shliaha</cp:lastModifiedBy>
  <cp:revision>61</cp:revision>
  <dcterms:created xsi:type="dcterms:W3CDTF">2016-07-12T08:21:14Z</dcterms:created>
  <dcterms:modified xsi:type="dcterms:W3CDTF">2017-08-09T13:39:31Z</dcterms:modified>
</cp:coreProperties>
</file>